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0"/>
  </p:notesMasterIdLst>
  <p:handoutMasterIdLst>
    <p:handoutMasterId r:id="rId11"/>
  </p:handoutMasterIdLst>
  <p:sldIdLst>
    <p:sldId id="323" r:id="rId2"/>
    <p:sldId id="415" r:id="rId3"/>
    <p:sldId id="430" r:id="rId4"/>
    <p:sldId id="431" r:id="rId5"/>
    <p:sldId id="434" r:id="rId6"/>
    <p:sldId id="435" r:id="rId7"/>
    <p:sldId id="433" r:id="rId8"/>
    <p:sldId id="429" r:id="rId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EB7A3B"/>
    <a:srgbClr val="FFDF3B"/>
    <a:srgbClr val="B4D13B"/>
    <a:srgbClr val="666666"/>
    <a:srgbClr val="2A3C82"/>
    <a:srgbClr val="C73735"/>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4494" autoAdjust="0"/>
  </p:normalViewPr>
  <p:slideViewPr>
    <p:cSldViewPr>
      <p:cViewPr varScale="1">
        <p:scale>
          <a:sx n="110" d="100"/>
          <a:sy n="110" d="100"/>
        </p:scale>
        <p:origin x="-1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19/09/2013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extLst>
      <p:ext uri="{BB962C8B-B14F-4D97-AF65-F5344CB8AC3E}">
        <p14:creationId xmlns:p14="http://schemas.microsoft.com/office/powerpoint/2010/main" xmlns="" val="76223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19/09/2013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extLst>
      <p:ext uri="{BB962C8B-B14F-4D97-AF65-F5344CB8AC3E}">
        <p14:creationId xmlns:p14="http://schemas.microsoft.com/office/powerpoint/2010/main" xmlns="" val="18921959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0" name="Picture 6"/>
            <p:cNvPicPr>
              <a:picLocks noChangeAspect="1" noChangeArrowheads="1"/>
            </p:cNvPicPr>
            <p:nvPr userDrawn="1"/>
          </p:nvPicPr>
          <p:blipFill>
            <a:blip r:embed="rId4" cstate="print"/>
            <a:srcRect/>
            <a:stretch>
              <a:fillRect/>
            </a:stretch>
          </p:blipFill>
          <p:spPr bwMode="auto">
            <a:xfrm>
              <a:off x="2928" y="3967"/>
              <a:ext cx="996" cy="168"/>
            </a:xfrm>
            <a:prstGeom prst="rect">
              <a:avLst/>
            </a:prstGeom>
            <a:noFill/>
            <a:ln w="9525">
              <a:noFill/>
              <a:miter lim="800000"/>
              <a:headEnd/>
              <a:tailEnd/>
            </a:ln>
          </p:spPr>
        </p:pic>
        <p:pic>
          <p:nvPicPr>
            <p:cNvPr id="1031" name="Picture 7"/>
            <p:cNvPicPr>
              <a:picLocks noChangeAspect="1" noChangeArrowheads="1"/>
            </p:cNvPicPr>
            <p:nvPr userDrawn="1"/>
          </p:nvPicPr>
          <p:blipFill>
            <a:blip r:embed="rId5"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6" cstate="print"/>
            <a:srcRect/>
            <a:stretch>
              <a:fillRect/>
            </a:stretch>
          </p:blipFill>
          <p:spPr bwMode="auto">
            <a:xfrm>
              <a:off x="2791" y="3968"/>
              <a:ext cx="497" cy="171"/>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900113" y="980728"/>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Plans</a:t>
            </a: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23 September2013</a:t>
            </a:r>
            <a:endParaRPr lang="en-GB" sz="3000" dirty="0">
              <a:solidFill>
                <a:srgbClr val="5F5F5F"/>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0"/>
            <a:ext cx="8229600" cy="868363"/>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GRIP South </a:t>
            </a:r>
            <a:br>
              <a:rPr lang="en-GB" sz="3600" b="1" dirty="0" smtClean="0">
                <a:solidFill>
                  <a:schemeClr val="accent1">
                    <a:lumMod val="75000"/>
                  </a:schemeClr>
                </a:solidFill>
                <a:latin typeface="Calibri" pitchFamily="34" charset="0"/>
              </a:rPr>
            </a:br>
            <a:r>
              <a:rPr lang="en-GB" sz="3600" b="1" dirty="0" smtClean="0">
                <a:solidFill>
                  <a:schemeClr val="accent1">
                    <a:lumMod val="75000"/>
                  </a:schemeClr>
                </a:solidFill>
                <a:latin typeface="Calibri" pitchFamily="34" charset="0"/>
              </a:rPr>
              <a:t>Index</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539750" y="1484313"/>
            <a:ext cx="8353425" cy="3168650"/>
          </a:xfrm>
          <a:prstGeom prst="rect">
            <a:avLst/>
          </a:prstGeom>
          <a:noFill/>
          <a:ln w="9525">
            <a:noFill/>
            <a:miter lim="800000"/>
            <a:headEnd/>
            <a:tailEnd/>
          </a:ln>
        </p:spPr>
        <p:txBody>
          <a:bodyPr/>
          <a:lstStyle/>
          <a:p>
            <a:pPr marL="534988" lvl="1" indent="-354013">
              <a:spcBef>
                <a:spcPct val="10000"/>
              </a:spcBef>
              <a:defRPr/>
            </a:pPr>
            <a:r>
              <a:rPr lang="en-GB" sz="2800" b="1" dirty="0">
                <a:solidFill>
                  <a:schemeClr val="tx2">
                    <a:lumMod val="60000"/>
                    <a:lumOff val="40000"/>
                  </a:schemeClr>
                </a:solidFill>
                <a:latin typeface="Calibri" pitchFamily="34" charset="0"/>
              </a:rPr>
              <a:t>	</a:t>
            </a:r>
            <a:endParaRPr lang="en-GB" sz="2800" b="1" dirty="0" smtClean="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Methodology / Content</a:t>
            </a:r>
            <a:endParaRPr lang="en-GB" sz="3200" b="1" dirty="0">
              <a:solidFill>
                <a:schemeClr val="tx2">
                  <a:lumMod val="60000"/>
                  <a:lumOff val="40000"/>
                </a:schemeClr>
              </a:solidFill>
              <a:latin typeface="Calibri" pitchFamily="34" charset="0"/>
            </a:endParaRP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dirty="0" smtClean="0">
                <a:solidFill>
                  <a:srgbClr val="2A3F82"/>
                </a:solidFill>
                <a:latin typeface="Calibri" pitchFamily="34" charset="0"/>
              </a:rPr>
              <a:t>Perimeter /Objectives</a:t>
            </a:r>
            <a:endParaRPr lang="en-US" sz="3200" b="1"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3 Countries (FR, SP, PT) and 4 TSOs </a:t>
            </a:r>
          </a:p>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Main </a:t>
            </a:r>
            <a:r>
              <a:rPr lang="en-GB" sz="2800" b="1" dirty="0">
                <a:solidFill>
                  <a:schemeClr val="accent1">
                    <a:lumMod val="75000"/>
                  </a:schemeClr>
                </a:solidFill>
                <a:latin typeface="Calibri" pitchFamily="34" charset="0"/>
              </a:rPr>
              <a:t>drivers/objectives </a:t>
            </a:r>
            <a:endParaRPr lang="en-GB" sz="2400" b="1" dirty="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a:solidFill>
                  <a:schemeClr val="tx2">
                    <a:lumMod val="60000"/>
                    <a:lumOff val="40000"/>
                  </a:schemeClr>
                </a:solidFill>
                <a:latin typeface="Calibri" pitchFamily="34" charset="0"/>
              </a:rPr>
              <a:t>Complementing EU-TYNDP </a:t>
            </a:r>
            <a:endParaRPr lang="en-GB" sz="2400" b="1" dirty="0" smtClean="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Consistent </a:t>
            </a:r>
            <a:r>
              <a:rPr lang="en-GB" sz="2400" b="1" dirty="0">
                <a:solidFill>
                  <a:schemeClr val="tx2">
                    <a:lumMod val="60000"/>
                    <a:lumOff val="40000"/>
                  </a:schemeClr>
                </a:solidFill>
                <a:latin typeface="Calibri" pitchFamily="34" charset="0"/>
              </a:rPr>
              <a:t>with National Plans </a:t>
            </a:r>
          </a:p>
          <a:p>
            <a:pPr marL="77788" indent="-354013">
              <a:spcBef>
                <a:spcPct val="10000"/>
              </a:spcBef>
              <a:buFont typeface="Arial" pitchFamily="34" charset="0"/>
              <a:buChar char="•"/>
              <a:defRPr/>
            </a:pPr>
            <a:r>
              <a:rPr lang="en-GB" sz="2400" b="1" dirty="0">
                <a:solidFill>
                  <a:schemeClr val="tx2">
                    <a:lumMod val="60000"/>
                    <a:lumOff val="40000"/>
                  </a:schemeClr>
                </a:solidFill>
                <a:latin typeface="Calibri" pitchFamily="34" charset="0"/>
              </a:rPr>
              <a:t>Taking into account </a:t>
            </a:r>
            <a:r>
              <a:rPr lang="en-GB" sz="2400" b="1" dirty="0" smtClean="0">
                <a:solidFill>
                  <a:schemeClr val="tx2">
                    <a:lumMod val="60000"/>
                    <a:lumOff val="40000"/>
                  </a:schemeClr>
                </a:solidFill>
                <a:latin typeface="Calibri" pitchFamily="34" charset="0"/>
              </a:rPr>
              <a:t>feedbacks received on GRIPs:</a:t>
            </a:r>
            <a:endParaRPr lang="en-GB" sz="2400" b="1" dirty="0">
              <a:solidFill>
                <a:schemeClr val="tx2">
                  <a:lumMod val="60000"/>
                  <a:lumOff val="40000"/>
                </a:schemeClr>
              </a:solidFill>
              <a:latin typeface="Calibri" pitchFamily="34" charset="0"/>
            </a:endParaRPr>
          </a:p>
          <a:p>
            <a:pPr marL="534988" lvl="1" indent="-354013">
              <a:spcBef>
                <a:spcPct val="10000"/>
              </a:spcBef>
              <a:defRPr/>
            </a:pPr>
            <a:r>
              <a:rPr lang="en-GB" sz="2000" i="1" dirty="0" smtClean="0">
                <a:solidFill>
                  <a:srgbClr val="92D050"/>
                </a:solidFill>
                <a:latin typeface="Calibri" pitchFamily="34" charset="0"/>
                <a:sym typeface="Wingdings" pitchFamily="2" charset="2"/>
              </a:rPr>
              <a:t> More </a:t>
            </a:r>
            <a:r>
              <a:rPr lang="en-GB" sz="2000" i="1" dirty="0" smtClean="0">
                <a:solidFill>
                  <a:srgbClr val="92D050"/>
                </a:solidFill>
                <a:latin typeface="Calibri" pitchFamily="34" charset="0"/>
                <a:sym typeface="Wingdings" pitchFamily="2" charset="2"/>
              </a:rPr>
              <a:t>harmonization </a:t>
            </a:r>
            <a:r>
              <a:rPr lang="en-GB" sz="2000" i="1" dirty="0" smtClean="0">
                <a:solidFill>
                  <a:srgbClr val="92D050"/>
                </a:solidFill>
                <a:latin typeface="Calibri" pitchFamily="34" charset="0"/>
                <a:sym typeface="Wingdings" pitchFamily="2" charset="2"/>
              </a:rPr>
              <a:t>(with ENTSOG assistance)</a:t>
            </a:r>
          </a:p>
          <a:p>
            <a:pPr marL="534988" lvl="1" indent="-354013">
              <a:spcBef>
                <a:spcPct val="10000"/>
              </a:spcBef>
              <a:buFont typeface="Wingdings"/>
              <a:buChar char="à"/>
              <a:defRPr/>
            </a:pPr>
            <a:r>
              <a:rPr lang="en-GB" sz="2000" i="1" dirty="0" smtClean="0">
                <a:solidFill>
                  <a:srgbClr val="92D050"/>
                </a:solidFill>
                <a:latin typeface="Calibri" pitchFamily="34" charset="0"/>
              </a:rPr>
              <a:t>Improve </a:t>
            </a:r>
            <a:r>
              <a:rPr lang="en-GB" sz="2000" i="1" dirty="0" smtClean="0">
                <a:solidFill>
                  <a:srgbClr val="92D050"/>
                </a:solidFill>
                <a:latin typeface="Calibri" pitchFamily="34" charset="0"/>
              </a:rPr>
              <a:t>communication and consultation </a:t>
            </a:r>
            <a:endParaRPr lang="en-GB" sz="2000" i="1" dirty="0">
              <a:solidFill>
                <a:srgbClr val="92D050"/>
              </a:solidFill>
              <a:latin typeface="Calibri" pitchFamily="34" charset="0"/>
            </a:endParaRPr>
          </a:p>
          <a:p>
            <a:pPr marL="534988" lvl="1" indent="-354013">
              <a:spcBef>
                <a:spcPct val="10000"/>
              </a:spcBef>
              <a:buFont typeface="Wingdings"/>
              <a:buChar char="à"/>
              <a:defRPr/>
            </a:pPr>
            <a:r>
              <a:rPr lang="en-GB" sz="2000" i="1" dirty="0" smtClean="0">
                <a:solidFill>
                  <a:srgbClr val="92D050"/>
                </a:solidFill>
                <a:latin typeface="Calibri" pitchFamily="34" charset="0"/>
              </a:rPr>
              <a:t>More comprehensive approach on the system needs and remedies (projects) / TYNDP</a:t>
            </a:r>
          </a:p>
          <a:p>
            <a:pPr marL="534988" lvl="1" indent="-354013">
              <a:spcBef>
                <a:spcPct val="10000"/>
              </a:spcBef>
              <a:buFont typeface="Wingdings"/>
              <a:buChar char="à"/>
              <a:defRPr/>
            </a:pPr>
            <a:r>
              <a:rPr lang="en-GB" sz="2000" i="1" dirty="0" smtClean="0">
                <a:solidFill>
                  <a:srgbClr val="92D050"/>
                </a:solidFill>
                <a:latin typeface="Calibri" pitchFamily="34" charset="0"/>
              </a:rPr>
              <a:t> updated information / TYNDP</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0825" y="4797152"/>
            <a:ext cx="6769100" cy="1412875"/>
          </a:xfrm>
          <a:prstGeom prst="rect">
            <a:avLst/>
          </a:prstGeom>
          <a:noFill/>
          <a:ln w="9525">
            <a:noFill/>
            <a:miter lim="800000"/>
            <a:headEnd/>
            <a:tailEnd/>
          </a:ln>
        </p:spPr>
        <p:txBody>
          <a:bodyPr/>
          <a:lstStyle/>
          <a:p>
            <a:pPr marL="77788" indent="-354013" algn="just">
              <a:spcBef>
                <a:spcPct val="10000"/>
              </a:spcBef>
            </a:pPr>
            <a:r>
              <a:rPr lang="en-GB" i="1" dirty="0">
                <a:solidFill>
                  <a:srgbClr val="92D050"/>
                </a:solidFill>
              </a:rPr>
              <a:t>“The strategic concept of the North-South Corridor in Western Europe,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179512" y="4365104"/>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EU energy policy, “Trans-European energy infrastructure” </a:t>
            </a:r>
            <a:r>
              <a:rPr lang="en-GB" sz="1400" dirty="0" smtClean="0">
                <a:solidFill>
                  <a:schemeClr val="tx2">
                    <a:lumMod val="60000"/>
                    <a:lumOff val="40000"/>
                  </a:schemeClr>
                </a:solidFill>
                <a:latin typeface="Calibri" pitchFamily="34" charset="0"/>
              </a:rPr>
              <a:t>(12/03/13)</a:t>
            </a:r>
            <a:endParaRPr lang="en-GB" sz="2400" dirty="0">
              <a:solidFill>
                <a:schemeClr val="tx2">
                  <a:lumMod val="60000"/>
                  <a:lumOff val="4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4</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836713"/>
            <a:ext cx="8712968" cy="5112568"/>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Regulation, previous GRIP, Feedbacks received</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GRIPs harmonization and ENTSOG guidance:</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TYNDP 2013-2022</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Updates on Demand and Projects organized at EU level,  </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Additional modelling with ENTSOG tool,</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More homogeneity of the GRIPs contents </a:t>
            </a:r>
            <a:r>
              <a:rPr lang="en-GB" sz="2400" dirty="0" smtClean="0">
                <a:solidFill>
                  <a:schemeClr val="tx2">
                    <a:lumMod val="60000"/>
                    <a:lumOff val="40000"/>
                  </a:schemeClr>
                </a:solidFill>
                <a:latin typeface="Calibri" pitchFamily="34" charset="0"/>
              </a:rPr>
              <a:t>(+ regional </a:t>
            </a:r>
            <a:r>
              <a:rPr lang="en-GB" sz="2400" dirty="0" smtClean="0">
                <a:solidFill>
                  <a:schemeClr val="tx2">
                    <a:lumMod val="60000"/>
                    <a:lumOff val="40000"/>
                  </a:schemeClr>
                </a:solidFill>
                <a:latin typeface="Calibri" pitchFamily="34" charset="0"/>
              </a:rPr>
              <a:t>specificities), </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Consultation of stakeholders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SGRI meetings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ENTSOG Workshop dedicated on GRIPs </a:t>
            </a:r>
            <a:r>
              <a:rPr lang="en-GB" sz="2000" dirty="0" smtClean="0">
                <a:solidFill>
                  <a:schemeClr val="tx2">
                    <a:lumMod val="60000"/>
                    <a:lumOff val="40000"/>
                  </a:schemeClr>
                </a:solidFill>
                <a:latin typeface="Calibri" pitchFamily="34" charset="0"/>
              </a:rPr>
              <a:t>(19</a:t>
            </a:r>
            <a:r>
              <a:rPr lang="en-GB" sz="2000" baseline="30000" dirty="0" smtClean="0">
                <a:solidFill>
                  <a:schemeClr val="tx2">
                    <a:lumMod val="60000"/>
                    <a:lumOff val="40000"/>
                  </a:schemeClr>
                </a:solidFill>
                <a:latin typeface="Calibri" pitchFamily="34" charset="0"/>
              </a:rPr>
              <a:t>th</a:t>
            </a:r>
            <a:r>
              <a:rPr lang="en-GB" sz="2000" dirty="0" smtClean="0">
                <a:solidFill>
                  <a:schemeClr val="tx2">
                    <a:lumMod val="60000"/>
                    <a:lumOff val="40000"/>
                  </a:schemeClr>
                </a:solidFill>
                <a:latin typeface="Calibri" pitchFamily="34" charset="0"/>
              </a:rPr>
              <a:t> November)</a:t>
            </a:r>
            <a:endParaRPr lang="en-GB" sz="24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Consultation on the draft document </a:t>
            </a:r>
            <a:r>
              <a:rPr lang="en-GB" sz="2000" dirty="0" smtClean="0">
                <a:solidFill>
                  <a:schemeClr val="tx2">
                    <a:lumMod val="60000"/>
                    <a:lumOff val="40000"/>
                  </a:schemeClr>
                </a:solidFill>
                <a:latin typeface="Calibri" pitchFamily="34" charset="0"/>
              </a:rPr>
              <a:t>(to clarify</a:t>
            </a:r>
            <a:r>
              <a:rPr lang="en-GB" sz="2400" dirty="0" smtClean="0">
                <a:solidFill>
                  <a:schemeClr val="tx2">
                    <a:lumMod val="60000"/>
                    <a:lumOff val="40000"/>
                  </a:schemeClr>
                </a:solidFill>
                <a:latin typeface="Calibri" pitchFamily="34" charset="0"/>
              </a:rPr>
              <a:t>)</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Methodology</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12968" cy="4968205"/>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Network assessments / remedies</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More detailed analysis of the needs / TYNDP assessment</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Additional assessments: other modelling, IPs capacity subscription, Hub price spreads analysis (to confirm), interconnections utilization rates (to confirm), market consultations (OS</a:t>
            </a:r>
            <a:r>
              <a:rPr lang="en-GB" sz="2400" dirty="0" smtClean="0">
                <a:solidFill>
                  <a:schemeClr val="tx2">
                    <a:lumMod val="60000"/>
                    <a:lumOff val="40000"/>
                  </a:schemeClr>
                </a:solidFill>
                <a:latin typeface="Calibri" pitchFamily="34" charset="0"/>
              </a:rPr>
              <a:t>)...</a:t>
            </a:r>
            <a:endParaRPr lang="en-GB" sz="24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Remedies :  focus on the projects answering to the needs identified in the network assessment</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Updated information / TYNDP 2013-2022</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Information on projects will be updated</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Demand information will be updated</a:t>
            </a:r>
          </a:p>
          <a:p>
            <a:pPr marL="981075" lvl="2" indent="-342900" eaLnBrk="0" hangingPunct="0">
              <a:spcBef>
                <a:spcPct val="20000"/>
              </a:spcBef>
              <a:buClr>
                <a:srgbClr val="2A3C82"/>
              </a:buClr>
              <a:buSzPct val="80000"/>
              <a:buFont typeface="Wingdings" pitchFamily="2" charset="2"/>
              <a:buChar char="Ø"/>
              <a:defRPr/>
            </a:pPr>
            <a:r>
              <a:rPr lang="en-GB" sz="2400" dirty="0" smtClean="0">
                <a:solidFill>
                  <a:schemeClr val="tx2">
                    <a:lumMod val="60000"/>
                    <a:lumOff val="40000"/>
                  </a:schemeClr>
                </a:solidFill>
                <a:latin typeface="Calibri" pitchFamily="34" charset="0"/>
              </a:rPr>
              <a:t>To address : update of the results (</a:t>
            </a:r>
            <a:r>
              <a:rPr lang="en-GB" sz="2000" dirty="0" smtClean="0">
                <a:solidFill>
                  <a:schemeClr val="tx2">
                    <a:lumMod val="60000"/>
                    <a:lumOff val="40000"/>
                  </a:schemeClr>
                </a:solidFill>
                <a:latin typeface="Calibri" pitchFamily="34" charset="0"/>
              </a:rPr>
              <a:t>i.e. Assessments</a:t>
            </a:r>
            <a:r>
              <a:rPr lang="en-GB" sz="2400" dirty="0" smtClean="0">
                <a:solidFill>
                  <a:schemeClr val="tx2">
                    <a:lumMod val="60000"/>
                    <a:lumOff val="40000"/>
                  </a:schemeClr>
                </a:solidFill>
                <a:latin typeface="Calibri" pitchFamily="34" charset="0"/>
              </a:rPr>
              <a:t>)</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Methodology</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179512" y="692696"/>
            <a:ext cx="8712968" cy="5472608"/>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Introduction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Demand: analysis of the demand in the South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Supply: analysis of the assets and the needs of the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Projects (capacities evolution): analysis of the projects in the South Region</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Network assessments: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In-depth analysis of the TYNDP assessments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Other assessments /analysis</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Remedies:</a:t>
            </a:r>
          </a:p>
          <a:p>
            <a:pPr marL="981075" lvl="2" indent="-342900" eaLnBrk="0" hangingPunct="0">
              <a:spcBef>
                <a:spcPct val="20000"/>
              </a:spcBef>
              <a:buClr>
                <a:srgbClr val="2A3C82"/>
              </a:buClr>
              <a:buSzPct val="80000"/>
              <a:buFont typeface="Wingdings" pitchFamily="2" charset="2"/>
              <a:buChar char="Ø"/>
              <a:defRPr/>
            </a:pPr>
            <a:r>
              <a:rPr lang="en-GB" sz="2000" dirty="0" smtClean="0">
                <a:solidFill>
                  <a:schemeClr val="tx2">
                    <a:lumMod val="60000"/>
                    <a:lumOff val="40000"/>
                  </a:schemeClr>
                </a:solidFill>
                <a:latin typeface="Calibri" pitchFamily="34" charset="0"/>
              </a:rPr>
              <a:t>In-depth analysis of projects answering to needs identified in the chapter “Network assessment”</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Conclusion </a:t>
            </a:r>
          </a:p>
          <a:p>
            <a:pPr marL="523875" lvl="1" indent="-342900" eaLnBrk="0" hangingPunct="0">
              <a:spcBef>
                <a:spcPct val="20000"/>
              </a:spcBef>
              <a:buClr>
                <a:srgbClr val="2A3C82"/>
              </a:buClr>
              <a:buSzPct val="80000"/>
              <a:buFont typeface="Wingdings" pitchFamily="2" charset="2"/>
              <a:buChar char="q"/>
              <a:defRPr/>
            </a:pPr>
            <a:r>
              <a:rPr lang="en-GB" sz="2400" dirty="0" smtClean="0">
                <a:solidFill>
                  <a:schemeClr val="tx2">
                    <a:lumMod val="60000"/>
                    <a:lumOff val="40000"/>
                  </a:schemeClr>
                </a:solidFill>
                <a:latin typeface="Calibri" pitchFamily="34" charset="0"/>
              </a:rPr>
              <a:t>Appendices : updated data / TYNDP</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Content</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323850" y="1052513"/>
            <a:ext cx="856863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TSOs meetings : from October 2012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ENTSOG 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2013</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Writing of the new GRIP : from February 2013 ...</a:t>
            </a: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Stakeholders communication / consultation: </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GRI South meeting(s) : IG </a:t>
            </a:r>
            <a:r>
              <a:rPr lang="en-GB" sz="2800" dirty="0" smtClean="0">
                <a:solidFill>
                  <a:schemeClr val="tx2">
                    <a:lumMod val="60000"/>
                    <a:lumOff val="40000"/>
                  </a:schemeClr>
                </a:solidFill>
                <a:latin typeface="Calibri" pitchFamily="34" charset="0"/>
              </a:rPr>
              <a:t>&amp; </a:t>
            </a:r>
            <a:r>
              <a:rPr lang="en-GB" sz="2800" dirty="0">
                <a:solidFill>
                  <a:schemeClr val="tx2">
                    <a:lumMod val="60000"/>
                    <a:lumOff val="40000"/>
                  </a:schemeClr>
                </a:solidFill>
                <a:latin typeface="Calibri" pitchFamily="34" charset="0"/>
              </a:rPr>
              <a:t>SG meetings</a:t>
            </a: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ENTSOG meeting(s) : </a:t>
            </a:r>
            <a:r>
              <a:rPr lang="en-GB" sz="2400" dirty="0" smtClean="0">
                <a:solidFill>
                  <a:schemeClr val="tx2">
                    <a:lumMod val="60000"/>
                    <a:lumOff val="40000"/>
                  </a:schemeClr>
                </a:solidFill>
                <a:latin typeface="Calibri" pitchFamily="34" charset="0"/>
              </a:rPr>
              <a:t>Workshop </a:t>
            </a:r>
            <a:r>
              <a:rPr lang="en-GB" sz="2400" dirty="0" smtClean="0">
                <a:solidFill>
                  <a:schemeClr val="tx2">
                    <a:lumMod val="60000"/>
                    <a:lumOff val="40000"/>
                  </a:schemeClr>
                </a:solidFill>
                <a:latin typeface="Calibri" pitchFamily="34" charset="0"/>
              </a:rPr>
              <a:t>(19</a:t>
            </a:r>
            <a:r>
              <a:rPr lang="en-GB" sz="2400" baseline="30000" dirty="0" smtClean="0">
                <a:solidFill>
                  <a:schemeClr val="tx2">
                    <a:lumMod val="60000"/>
                    <a:lumOff val="40000"/>
                  </a:schemeClr>
                </a:solidFill>
                <a:latin typeface="Calibri" pitchFamily="34" charset="0"/>
              </a:rPr>
              <a:t>th</a:t>
            </a:r>
            <a:r>
              <a:rPr lang="en-GB" sz="2400" dirty="0" smtClean="0">
                <a:solidFill>
                  <a:schemeClr val="tx2">
                    <a:lumMod val="60000"/>
                    <a:lumOff val="40000"/>
                  </a:schemeClr>
                </a:solidFill>
                <a:latin typeface="Calibri" pitchFamily="34" charset="0"/>
              </a:rPr>
              <a:t> November)</a:t>
            </a:r>
            <a:endParaRPr lang="en-GB" sz="28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800" dirty="0">
                <a:solidFill>
                  <a:schemeClr val="tx2">
                    <a:lumMod val="60000"/>
                    <a:lumOff val="40000"/>
                  </a:schemeClr>
                </a:solidFill>
                <a:latin typeface="Calibri" pitchFamily="34" charset="0"/>
              </a:rPr>
              <a:t>Consultation </a:t>
            </a:r>
            <a:r>
              <a:rPr lang="en-GB" sz="2800" dirty="0" smtClean="0">
                <a:solidFill>
                  <a:schemeClr val="tx2">
                    <a:lumMod val="60000"/>
                    <a:lumOff val="40000"/>
                  </a:schemeClr>
                </a:solidFill>
                <a:latin typeface="Calibri" pitchFamily="34" charset="0"/>
              </a:rPr>
              <a:t>: </a:t>
            </a:r>
            <a:r>
              <a:rPr lang="en-GB" sz="2000" dirty="0" smtClean="0">
                <a:solidFill>
                  <a:schemeClr val="tx2">
                    <a:lumMod val="60000"/>
                    <a:lumOff val="40000"/>
                  </a:schemeClr>
                </a:solidFill>
                <a:latin typeface="Calibri" pitchFamily="34" charset="0"/>
              </a:rPr>
              <a:t>(</a:t>
            </a:r>
            <a:r>
              <a:rPr lang="en-GB" sz="2000" dirty="0">
                <a:solidFill>
                  <a:schemeClr val="tx2">
                    <a:lumMod val="60000"/>
                    <a:lumOff val="40000"/>
                  </a:schemeClr>
                </a:solidFill>
                <a:latin typeface="Calibri" pitchFamily="34" charset="0"/>
              </a:rPr>
              <a:t>to </a:t>
            </a:r>
            <a:r>
              <a:rPr lang="en-GB" sz="2000" dirty="0" smtClean="0">
                <a:solidFill>
                  <a:schemeClr val="tx2">
                    <a:lumMod val="60000"/>
                    <a:lumOff val="40000"/>
                  </a:schemeClr>
                </a:solidFill>
                <a:latin typeface="Calibri" pitchFamily="34" charset="0"/>
              </a:rPr>
              <a:t>confirm/clarify) </a:t>
            </a:r>
          </a:p>
          <a:p>
            <a:pPr marL="1438275" lvl="3" indent="-342900" eaLnBrk="0" hangingPunct="0">
              <a:spcBef>
                <a:spcPct val="20000"/>
              </a:spcBef>
              <a:buClr>
                <a:srgbClr val="2A3C82"/>
              </a:buClr>
              <a:buSzPct val="80000"/>
              <a:buFont typeface="Wingdings" pitchFamily="2" charset="2"/>
              <a:buChar char="Ø"/>
              <a:defRPr/>
            </a:pPr>
            <a:r>
              <a:rPr lang="en-GB" sz="2800" dirty="0" smtClean="0">
                <a:solidFill>
                  <a:schemeClr val="tx2">
                    <a:lumMod val="60000"/>
                    <a:lumOff val="40000"/>
                  </a:schemeClr>
                </a:solidFill>
                <a:latin typeface="Calibri" pitchFamily="34" charset="0"/>
              </a:rPr>
              <a:t>Regulators : </a:t>
            </a:r>
            <a:r>
              <a:rPr lang="en-GB" sz="2400" dirty="0" smtClean="0">
                <a:solidFill>
                  <a:schemeClr val="tx2">
                    <a:lumMod val="60000"/>
                    <a:lumOff val="40000"/>
                  </a:schemeClr>
                </a:solidFill>
                <a:latin typeface="Calibri" pitchFamily="34" charset="0"/>
              </a:rPr>
              <a:t>on </a:t>
            </a:r>
            <a:r>
              <a:rPr lang="en-GB" sz="2400" dirty="0" smtClean="0">
                <a:solidFill>
                  <a:schemeClr val="tx2">
                    <a:lumMod val="60000"/>
                    <a:lumOff val="40000"/>
                  </a:schemeClr>
                </a:solidFill>
                <a:latin typeface="Calibri" pitchFamily="34" charset="0"/>
              </a:rPr>
              <a:t>a “final” draft</a:t>
            </a:r>
            <a:endParaRPr lang="en-GB" sz="2800" dirty="0" smtClean="0">
              <a:solidFill>
                <a:schemeClr val="tx2">
                  <a:lumMod val="60000"/>
                  <a:lumOff val="40000"/>
                </a:schemeClr>
              </a:solidFill>
              <a:latin typeface="Calibri" pitchFamily="34" charset="0"/>
            </a:endParaRPr>
          </a:p>
          <a:p>
            <a:pPr marL="1438275" lvl="3" indent="-342900" eaLnBrk="0" hangingPunct="0">
              <a:spcBef>
                <a:spcPct val="20000"/>
              </a:spcBef>
              <a:buClr>
                <a:srgbClr val="2A3C82"/>
              </a:buClr>
              <a:buSzPct val="80000"/>
              <a:buFont typeface="Wingdings" pitchFamily="2" charset="2"/>
              <a:buChar char="Ø"/>
              <a:defRPr/>
            </a:pPr>
            <a:r>
              <a:rPr lang="en-GB" sz="2800" dirty="0" smtClean="0">
                <a:solidFill>
                  <a:schemeClr val="tx2">
                    <a:lumMod val="60000"/>
                    <a:lumOff val="40000"/>
                  </a:schemeClr>
                </a:solidFill>
                <a:latin typeface="Calibri" pitchFamily="34" charset="0"/>
              </a:rPr>
              <a:t>Other stakeholders : </a:t>
            </a:r>
            <a:r>
              <a:rPr lang="en-GB" sz="2400" dirty="0" smtClean="0">
                <a:solidFill>
                  <a:schemeClr val="tx2">
                    <a:lumMod val="60000"/>
                    <a:lumOff val="40000"/>
                  </a:schemeClr>
                </a:solidFill>
                <a:latin typeface="Calibri" pitchFamily="34" charset="0"/>
              </a:rPr>
              <a:t>on the published document</a:t>
            </a:r>
            <a:endParaRPr lang="en-GB" sz="28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a:solidFill>
                  <a:schemeClr val="tx2">
                    <a:lumMod val="60000"/>
                    <a:lumOff val="40000"/>
                  </a:schemeClr>
                </a:solidFill>
                <a:latin typeface="Calibri" pitchFamily="34" charset="0"/>
              </a:rPr>
              <a:t>Publication : </a:t>
            </a:r>
            <a:r>
              <a:rPr lang="en-GB" sz="2400" dirty="0" smtClean="0">
                <a:solidFill>
                  <a:schemeClr val="tx2">
                    <a:lumMod val="60000"/>
                    <a:lumOff val="40000"/>
                  </a:schemeClr>
                </a:solidFill>
                <a:latin typeface="Calibri" pitchFamily="34" charset="0"/>
              </a:rPr>
              <a:t>end of 2013</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ACER-2015-17132</_dlc_DocId>
    <_dlc_DocIdUrl xmlns="985daa2e-53d8-4475-82b8-9c7d25324e34">
      <Url>http://extranet.acer.europa.eu/en/Gas/Regional_%20Intiatives/South_GRI/24th%20IG%20meeting/_layouts/DocIdRedir.aspx?ID=ACER-2015-17132</Url>
      <Description>ACER-2015-17132</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C20E85934C8EB4E901B72A769FA0D2E" ma:contentTypeVersion="21" ma:contentTypeDescription="Create a new document." ma:contentTypeScope="" ma:versionID="dfc8b0a2a02d6f83dcc534d34de5d2a5">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8207B8-F664-41C7-9458-879D3EE366D0}"/>
</file>

<file path=customXml/itemProps2.xml><?xml version="1.0" encoding="utf-8"?>
<ds:datastoreItem xmlns:ds="http://schemas.openxmlformats.org/officeDocument/2006/customXml" ds:itemID="{017CD550-7482-43CD-B26F-74017099129E}"/>
</file>

<file path=customXml/itemProps3.xml><?xml version="1.0" encoding="utf-8"?>
<ds:datastoreItem xmlns:ds="http://schemas.openxmlformats.org/officeDocument/2006/customXml" ds:itemID="{04E3D8EF-0FB6-4A38-AAC5-26D668FA533F}"/>
</file>

<file path=customXml/itemProps4.xml><?xml version="1.0" encoding="utf-8"?>
<ds:datastoreItem xmlns:ds="http://schemas.openxmlformats.org/officeDocument/2006/customXml" ds:itemID="{6FAE1505-C40D-4933-93AD-EB8F8FDAD073}"/>
</file>

<file path=docProps/app.xml><?xml version="1.0" encoding="utf-8"?>
<Properties xmlns="http://schemas.openxmlformats.org/officeDocument/2006/extended-properties" xmlns:vt="http://schemas.openxmlformats.org/officeDocument/2006/docPropsVTypes">
  <Template>ENTSOG_ppt_template_100222</Template>
  <TotalTime>10626</TotalTime>
  <Words>439</Words>
  <Application>Microsoft Office PowerPoint</Application>
  <PresentationFormat>Affichage à l'écran (4:3)</PresentationFormat>
  <Paragraphs>73</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3_ENTSOG_ppt_template_100222</vt:lpstr>
      <vt:lpstr>  South Region</vt:lpstr>
      <vt:lpstr>GRIP South  Index</vt:lpstr>
      <vt:lpstr>Diapositive 3</vt:lpstr>
      <vt:lpstr>Diapositive 4</vt:lpstr>
      <vt:lpstr>Diapositive 5</vt:lpstr>
      <vt:lpstr>Diapositive 6</vt:lpstr>
      <vt:lpstr>Diapositive 7</vt:lpstr>
      <vt:lpstr>Diapositive 8</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Italo Vagaggini</cp:lastModifiedBy>
  <cp:revision>703</cp:revision>
  <cp:lastPrinted>2011-01-20T18:13:28Z</cp:lastPrinted>
  <dcterms:created xsi:type="dcterms:W3CDTF">2010-02-22T09:21:19Z</dcterms:created>
  <dcterms:modified xsi:type="dcterms:W3CDTF">2013-09-19T13:55:56Z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0x0101009C20E85934C8EB4E901B72A769FA0D2E</vt:lpwstr>
  </property>
  <property fmtid="{D5CDD505-2E9C-101B-9397-08002B2CF9AE}" pid="3" name="_dlc_DocIdItemGuid">
    <vt:lpwstr>93071984-32bd-4471-a2bc-eedf5a2b461e</vt:lpwstr>
  </property>
</Properties>
</file>